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3" r:id="rId4"/>
    <p:sldId id="274" r:id="rId5"/>
    <p:sldId id="277" r:id="rId6"/>
    <p:sldId id="278" r:id="rId7"/>
    <p:sldId id="258" r:id="rId8"/>
    <p:sldId id="262" r:id="rId9"/>
    <p:sldId id="275" r:id="rId10"/>
    <p:sldId id="279" r:id="rId11"/>
    <p:sldId id="259" r:id="rId12"/>
    <p:sldId id="261" r:id="rId13"/>
    <p:sldId id="285" r:id="rId14"/>
    <p:sldId id="286" r:id="rId15"/>
    <p:sldId id="287" r:id="rId16"/>
    <p:sldId id="288" r:id="rId17"/>
    <p:sldId id="263" r:id="rId18"/>
    <p:sldId id="281" r:id="rId19"/>
    <p:sldId id="282" r:id="rId20"/>
    <p:sldId id="283" r:id="rId21"/>
    <p:sldId id="284" r:id="rId22"/>
    <p:sldId id="289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2.1: Controversial Elections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Math for Liberal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“Spoiler”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example from 1912 teaches us that two candidates can “split” a large portion of the voters, leading to an unanticipated outcome</a:t>
            </a:r>
          </a:p>
          <a:p>
            <a:endParaRPr lang="en-US" dirty="0" smtClean="0"/>
          </a:p>
          <a:p>
            <a:r>
              <a:rPr lang="en-US" dirty="0" smtClean="0"/>
              <a:t>For example, if Hillary Clinton had decided, after losing the Democratic nomination to </a:t>
            </a:r>
            <a:r>
              <a:rPr lang="en-US" dirty="0" err="1" smtClean="0"/>
              <a:t>Barack</a:t>
            </a:r>
            <a:r>
              <a:rPr lang="en-US" dirty="0" smtClean="0"/>
              <a:t> </a:t>
            </a:r>
            <a:r>
              <a:rPr lang="en-US" dirty="0" err="1" smtClean="0"/>
              <a:t>Obama</a:t>
            </a:r>
            <a:r>
              <a:rPr lang="en-US" dirty="0" smtClean="0"/>
              <a:t>, to run as a third-party candidate, this would almost certainly have guaranteed that McCain would have won the 2008 Presidential race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1998 Minnesota Gubernatorial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5191"/>
            <a:ext cx="8229600" cy="4625609"/>
          </a:xfrm>
        </p:spPr>
        <p:txBody>
          <a:bodyPr/>
          <a:lstStyle/>
          <a:p>
            <a:r>
              <a:rPr lang="en-US" dirty="0" smtClean="0"/>
              <a:t>Three main candidates: </a:t>
            </a:r>
          </a:p>
          <a:p>
            <a:pPr lvl="1"/>
            <a:r>
              <a:rPr lang="en-US" dirty="0" smtClean="0"/>
              <a:t>Norm Coleman (R)</a:t>
            </a:r>
          </a:p>
          <a:p>
            <a:pPr lvl="1"/>
            <a:r>
              <a:rPr lang="en-US" dirty="0" smtClean="0"/>
              <a:t>Hubert Humphrey (D)</a:t>
            </a:r>
          </a:p>
          <a:p>
            <a:pPr lvl="1"/>
            <a:r>
              <a:rPr lang="en-US" dirty="0" smtClean="0"/>
              <a:t>Jesse Ventura (Reform Party)</a:t>
            </a:r>
          </a:p>
          <a:p>
            <a:r>
              <a:rPr lang="en-US" dirty="0" smtClean="0"/>
              <a:t>The results of the vote were:</a:t>
            </a:r>
          </a:p>
          <a:p>
            <a:pPr lvl="1"/>
            <a:r>
              <a:rPr lang="en-US" dirty="0" smtClean="0"/>
              <a:t>Ventura (37%)</a:t>
            </a:r>
          </a:p>
          <a:p>
            <a:pPr lvl="1"/>
            <a:r>
              <a:rPr lang="en-US" dirty="0" smtClean="0"/>
              <a:t>Coleman (34%)</a:t>
            </a:r>
          </a:p>
          <a:p>
            <a:pPr lvl="1"/>
            <a:r>
              <a:rPr lang="en-US" dirty="0" smtClean="0"/>
              <a:t>Humphrey (28%)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91400" y="1640476"/>
            <a:ext cx="1344168" cy="18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743200"/>
            <a:ext cx="13716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0920" y="4343400"/>
            <a:ext cx="1554480" cy="18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1600200"/>
            <a:ext cx="137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Norm Coleman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2901077"/>
            <a:ext cx="137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Hubert Humphrey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4191000"/>
            <a:ext cx="137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Jesse Ventura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were these results controversial?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6324600" cy="46238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Few people expected the former professional wrestler to win the election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Most of the people who voted for Coleman or Humphrey probably had Ventura as their last choice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That means that Ventura was elected governor even though 63% of the voters would have ranked him last!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8932" y="1676400"/>
            <a:ext cx="182308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532" y="4038600"/>
            <a:ext cx="201266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NY 23</a:t>
            </a:r>
            <a:r>
              <a:rPr lang="en-US" baseline="30000" dirty="0" smtClean="0"/>
              <a:t>rd</a:t>
            </a:r>
            <a:r>
              <a:rPr lang="en-US" dirty="0" smtClean="0"/>
              <a:t> Congressional District, 2009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New York’s 23</a:t>
            </a:r>
            <a:r>
              <a:rPr lang="en-US" baseline="30000" dirty="0" smtClean="0"/>
              <a:t>rd</a:t>
            </a:r>
            <a:r>
              <a:rPr lang="en-US" dirty="0" smtClean="0"/>
              <a:t> Congressional District, there was a special election in 2009 after Congressman John McHugh was confirmed as Secretary of the Army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962400"/>
            <a:ext cx="458403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NY 23</a:t>
            </a:r>
            <a:r>
              <a:rPr lang="en-US" baseline="30000" dirty="0" smtClean="0"/>
              <a:t>rd</a:t>
            </a:r>
            <a:r>
              <a:rPr lang="en-US" dirty="0" smtClean="0"/>
              <a:t> Congressional District, 2009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district had been in Republican hands for over 100 years</a:t>
            </a:r>
          </a:p>
          <a:p>
            <a:endParaRPr lang="en-US" dirty="0" smtClean="0"/>
          </a:p>
          <a:p>
            <a:r>
              <a:rPr lang="en-US" dirty="0" smtClean="0"/>
              <a:t>However, many Republicans did not </a:t>
            </a:r>
            <a:br>
              <a:rPr lang="en-US" dirty="0" smtClean="0"/>
            </a:br>
            <a:r>
              <a:rPr lang="en-US" dirty="0" smtClean="0"/>
              <a:t>approve of the moderate Republican candidate, </a:t>
            </a:r>
            <a:r>
              <a:rPr lang="en-US" dirty="0" err="1" smtClean="0"/>
              <a:t>Diedre</a:t>
            </a:r>
            <a:r>
              <a:rPr lang="en-US" dirty="0" smtClean="0"/>
              <a:t> </a:t>
            </a:r>
            <a:r>
              <a:rPr lang="en-US" dirty="0" err="1" smtClean="0"/>
              <a:t>Scozzafava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276600"/>
            <a:ext cx="128940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NY 23</a:t>
            </a:r>
            <a:r>
              <a:rPr lang="en-US" baseline="30000" dirty="0" smtClean="0"/>
              <a:t>rd</a:t>
            </a:r>
            <a:r>
              <a:rPr lang="en-US" dirty="0" smtClean="0"/>
              <a:t> Congressional District, 2009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5191"/>
            <a:ext cx="67818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prominent conservatives, including Newt Gingrich and Sarah Palin, endorsed the Conservative Party candidate, Doug Hoffman</a:t>
            </a:r>
          </a:p>
          <a:p>
            <a:endParaRPr lang="en-US" dirty="0" smtClean="0"/>
          </a:p>
          <a:p>
            <a:r>
              <a:rPr lang="en-US" dirty="0" smtClean="0"/>
              <a:t>This split the Republican vote, even</a:t>
            </a:r>
            <a:br>
              <a:rPr lang="en-US" dirty="0" smtClean="0"/>
            </a:br>
            <a:r>
              <a:rPr lang="en-US" dirty="0" smtClean="0"/>
              <a:t>though at the last minute </a:t>
            </a:r>
            <a:r>
              <a:rPr lang="en-US" dirty="0" err="1" smtClean="0"/>
              <a:t>Scozzafava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dropped out of the race and endorsed the Democratic candidate, Bill Owens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828800"/>
            <a:ext cx="122047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14" y="3886200"/>
            <a:ext cx="1729041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NY 23</a:t>
            </a:r>
            <a:r>
              <a:rPr lang="en-US" baseline="30000" dirty="0" smtClean="0"/>
              <a:t>rd</a:t>
            </a:r>
            <a:r>
              <a:rPr lang="en-US" dirty="0" smtClean="0"/>
              <a:t> Congressional District, 2009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The result of the election was:</a:t>
            </a:r>
          </a:p>
          <a:p>
            <a:pPr lvl="1"/>
            <a:r>
              <a:rPr lang="en-US" dirty="0" smtClean="0"/>
              <a:t>Owens (D): 73,137 (48.3%)</a:t>
            </a:r>
          </a:p>
          <a:p>
            <a:pPr lvl="1"/>
            <a:r>
              <a:rPr lang="en-US" dirty="0" smtClean="0"/>
              <a:t>Hoffman (C): 69,553 (46.0%)</a:t>
            </a:r>
          </a:p>
          <a:p>
            <a:pPr lvl="1"/>
            <a:r>
              <a:rPr lang="en-US" dirty="0" err="1" smtClean="0"/>
              <a:t>Scozzafava</a:t>
            </a:r>
            <a:r>
              <a:rPr lang="en-US" dirty="0" smtClean="0"/>
              <a:t> (R): 8,582 (5.7%)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Should Owens have won the election?  Why or why not?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choose the winner of an election?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There are many different systems, as we will learn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most common system used in US elections is the </a:t>
            </a:r>
            <a:r>
              <a:rPr lang="en-US" b="1" dirty="0" smtClean="0"/>
              <a:t>plurality </a:t>
            </a:r>
            <a:r>
              <a:rPr lang="en-US" dirty="0" smtClean="0"/>
              <a:t>system: the candidate who gets more votes than any other candidate is said to receive a “plurality”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 candidate receives a “majority” if they earn more than half of the total number of votes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choose the winner of an election?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Al Gore won a plurality of the popular vote in 2000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Woodrow Wilson won a plurality of the popular vote in 1912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Jesse Ventura won a plurality in 1998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Bill Owens won a plurality in 2009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None of these candidates won a majority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have an election for where to eat lunch: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Quizno’s</a:t>
            </a:r>
            <a:endParaRPr lang="en-US" dirty="0" smtClean="0"/>
          </a:p>
          <a:p>
            <a:pPr lvl="1"/>
            <a:r>
              <a:rPr lang="en-US" dirty="0" smtClean="0"/>
              <a:t>Chick-</a:t>
            </a:r>
            <a:r>
              <a:rPr lang="en-US" dirty="0" err="1" smtClean="0"/>
              <a:t>fil</a:t>
            </a:r>
            <a:r>
              <a:rPr lang="en-US" dirty="0" smtClean="0"/>
              <a:t>-A</a:t>
            </a:r>
          </a:p>
          <a:p>
            <a:pPr lvl="1"/>
            <a:r>
              <a:rPr lang="en-US" dirty="0" smtClean="0"/>
              <a:t>Subway</a:t>
            </a:r>
          </a:p>
          <a:p>
            <a:endParaRPr lang="en-US" dirty="0" smtClean="0"/>
          </a:p>
          <a:p>
            <a:r>
              <a:rPr lang="en-US" dirty="0" smtClean="0"/>
              <a:t>Everyone votes for their favorite choice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choose the winner of an election?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Harder than you might think</a:t>
            </a:r>
          </a:p>
          <a:p>
            <a:endParaRPr lang="en-US" dirty="0" smtClean="0"/>
          </a:p>
          <a:p>
            <a:r>
              <a:rPr lang="en-US" dirty="0" smtClean="0"/>
              <a:t>There are many examples in history where the results were disputed</a:t>
            </a:r>
          </a:p>
          <a:p>
            <a:endParaRPr lang="en-US" dirty="0" smtClean="0"/>
          </a:p>
          <a:p>
            <a:r>
              <a:rPr lang="en-US" dirty="0" smtClean="0"/>
              <a:t>We care about this because we want the outcome of the election to be “fair”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the results look like this: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Quizno’s</a:t>
            </a:r>
            <a:r>
              <a:rPr lang="en-US" dirty="0" smtClean="0"/>
              <a:t>: 13 votes</a:t>
            </a:r>
          </a:p>
          <a:p>
            <a:pPr lvl="1"/>
            <a:r>
              <a:rPr lang="en-US" dirty="0" smtClean="0"/>
              <a:t>Chick-</a:t>
            </a:r>
            <a:r>
              <a:rPr lang="en-US" dirty="0" err="1" smtClean="0"/>
              <a:t>fil</a:t>
            </a:r>
            <a:r>
              <a:rPr lang="en-US" dirty="0" smtClean="0"/>
              <a:t>-A: 16 votes</a:t>
            </a:r>
          </a:p>
          <a:p>
            <a:pPr lvl="1"/>
            <a:r>
              <a:rPr lang="en-US" dirty="0" smtClean="0"/>
              <a:t>Subway: 8 votes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According to the plurality method, Chick-</a:t>
            </a:r>
            <a:r>
              <a:rPr lang="en-US" dirty="0" err="1" smtClean="0"/>
              <a:t>fil</a:t>
            </a:r>
            <a:r>
              <a:rPr lang="en-US" dirty="0" smtClean="0"/>
              <a:t>-A wins with 16 votes, which was more than any other candidate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versus Plurality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Chick-</a:t>
            </a:r>
            <a:r>
              <a:rPr lang="en-US" dirty="0" err="1" smtClean="0"/>
              <a:t>fil</a:t>
            </a:r>
            <a:r>
              <a:rPr lang="en-US" dirty="0" smtClean="0"/>
              <a:t>-A won a plurality, but did it have a majority?</a:t>
            </a:r>
          </a:p>
          <a:p>
            <a:endParaRPr lang="en-US" dirty="0" smtClean="0"/>
          </a:p>
          <a:p>
            <a:r>
              <a:rPr lang="en-US" dirty="0" smtClean="0"/>
              <a:t>There were 13+16+8 = 37 votes total</a:t>
            </a:r>
          </a:p>
          <a:p>
            <a:endParaRPr lang="en-US" dirty="0" smtClean="0"/>
          </a:p>
          <a:p>
            <a:r>
              <a:rPr lang="en-US" dirty="0" smtClean="0"/>
              <a:t>A majority would be more than 37</a:t>
            </a:r>
            <a:r>
              <a:rPr lang="en-US" dirty="0" smtClean="0">
                <a:sym typeface="Symbol"/>
              </a:rPr>
              <a:t>2 = 18.5 votes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So Chick-</a:t>
            </a:r>
            <a:r>
              <a:rPr lang="en-US" dirty="0" err="1" smtClean="0">
                <a:sym typeface="Symbol"/>
              </a:rPr>
              <a:t>fil</a:t>
            </a:r>
            <a:r>
              <a:rPr lang="en-US" dirty="0" smtClean="0">
                <a:sym typeface="Symbol"/>
              </a:rPr>
              <a:t>-A didn’t get a majority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plurality?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candidate wins an election without winning a majority of the votes, this often creates controversy</a:t>
            </a:r>
          </a:p>
          <a:p>
            <a:endParaRPr lang="en-US" dirty="0" smtClean="0"/>
          </a:p>
          <a:p>
            <a:r>
              <a:rPr lang="en-US" dirty="0" smtClean="0"/>
              <a:t>People who vote for 3</a:t>
            </a:r>
            <a:r>
              <a:rPr lang="en-US" baseline="30000" dirty="0" smtClean="0"/>
              <a:t>rd</a:t>
            </a:r>
            <a:r>
              <a:rPr lang="en-US" dirty="0" smtClean="0"/>
              <a:t> party candidates are often said to be “throwing away” their votes since these minor-party candidates are unlikely to win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plurality?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Recall the result of the election in New York’s 23</a:t>
            </a:r>
            <a:r>
              <a:rPr lang="en-US" baseline="30000" dirty="0" smtClean="0"/>
              <a:t>rd</a:t>
            </a:r>
            <a:r>
              <a:rPr lang="en-US" dirty="0" smtClean="0"/>
              <a:t> district:</a:t>
            </a:r>
          </a:p>
          <a:p>
            <a:pPr lvl="1"/>
            <a:r>
              <a:rPr lang="en-US" dirty="0" smtClean="0"/>
              <a:t>Owens (D): 73,137 (48.3%)</a:t>
            </a:r>
          </a:p>
          <a:p>
            <a:pPr lvl="1"/>
            <a:r>
              <a:rPr lang="en-US" dirty="0" smtClean="0"/>
              <a:t>Hoffman (C): 69,553 (46.0%)</a:t>
            </a:r>
          </a:p>
          <a:p>
            <a:pPr lvl="1"/>
            <a:r>
              <a:rPr lang="en-US" dirty="0" err="1" smtClean="0"/>
              <a:t>Scozzafava</a:t>
            </a:r>
            <a:r>
              <a:rPr lang="en-US" dirty="0" smtClean="0"/>
              <a:t> (R): 8,582 (5.7%)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Scozzafava</a:t>
            </a:r>
            <a:r>
              <a:rPr lang="en-US" dirty="0" smtClean="0"/>
              <a:t> had dropped out of the race; since she was the Republican candidate, would it be fair to assume that those 8,582 voters preferred Hoffman over Owens?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In this unit, we will study some other things that can go wrong in the course of an election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We will also explore alternate methods for determining the winner of an election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We will learn how representatives are assigned to states of various sizes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Finally, we will study the relative power that states with varying numbers of representatives have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Presidential Campaign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952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74320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105400"/>
            <a:ext cx="952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676400"/>
            <a:ext cx="952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876800"/>
            <a:ext cx="952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5029200"/>
            <a:ext cx="9525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3352800"/>
            <a:ext cx="952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1676400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3276600"/>
            <a:ext cx="9525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3352800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8600" y="4267200"/>
            <a:ext cx="1143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8200" y="3343275"/>
            <a:ext cx="952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38400" y="1828800"/>
            <a:ext cx="95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67200" y="4953000"/>
            <a:ext cx="952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5257800"/>
            <a:ext cx="95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8600" y="1524000"/>
            <a:ext cx="952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71600" y="2133600"/>
            <a:ext cx="952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" y="2971800"/>
            <a:ext cx="952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781800" y="4876800"/>
            <a:ext cx="952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71600" y="3810000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00600" y="1828800"/>
            <a:ext cx="95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One purpose of primary elections is to narrow such a wide field down to a single nominee for each party</a:t>
            </a:r>
          </a:p>
          <a:p>
            <a:endParaRPr lang="en-US" dirty="0" smtClean="0"/>
          </a:p>
          <a:p>
            <a:r>
              <a:rPr lang="en-US" dirty="0" smtClean="0"/>
              <a:t>A common criticism of the primary process is that some states are more important than others</a:t>
            </a:r>
          </a:p>
          <a:p>
            <a:endParaRPr lang="en-US" dirty="0" smtClean="0"/>
          </a:p>
          <a:p>
            <a:r>
              <a:rPr lang="en-US" dirty="0" smtClean="0"/>
              <a:t>Pennsylvania’s primary wasn’t until April 22</a:t>
            </a:r>
            <a:r>
              <a:rPr lang="en-US" baseline="30000" dirty="0" smtClean="0"/>
              <a:t>nd</a:t>
            </a:r>
            <a:r>
              <a:rPr lang="en-US" dirty="0" smtClean="0"/>
              <a:t>, but the first was the Iowa caucus on January 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the Democratic primary election was so close, many states with late primaries that ordinarily wouldn’t have been important were suddenly vital to each candidate’s success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Whenever an election is </a:t>
            </a:r>
            <a:br>
              <a:rPr lang="en-US" dirty="0" smtClean="0"/>
            </a:br>
            <a:r>
              <a:rPr lang="en-US" dirty="0" smtClean="0"/>
              <a:t>close, there is usually </a:t>
            </a:r>
            <a:br>
              <a:rPr lang="en-US" dirty="0" smtClean="0"/>
            </a:br>
            <a:r>
              <a:rPr lang="en-US" dirty="0" smtClean="0"/>
              <a:t>controversy</a:t>
            </a:r>
          </a:p>
          <a:p>
            <a:endParaRPr lang="en-US" dirty="0" smtClean="0"/>
          </a:p>
          <a:p>
            <a:r>
              <a:rPr lang="en-US" dirty="0" smtClean="0"/>
              <a:t>A recent example of this </a:t>
            </a:r>
            <a:br>
              <a:rPr lang="en-US" dirty="0" smtClean="0"/>
            </a:br>
            <a:r>
              <a:rPr lang="en-US" dirty="0" smtClean="0"/>
              <a:t>was the Democratic </a:t>
            </a:r>
            <a:br>
              <a:rPr lang="en-US" dirty="0" smtClean="0"/>
            </a:br>
            <a:r>
              <a:rPr lang="en-US" dirty="0" smtClean="0"/>
              <a:t>primary involving Barack </a:t>
            </a:r>
            <a:br>
              <a:rPr lang="en-US" dirty="0" smtClean="0"/>
            </a:br>
            <a:r>
              <a:rPr lang="en-US" dirty="0" smtClean="0"/>
              <a:t>Obama and Hillary Clinton</a:t>
            </a:r>
          </a:p>
          <a:p>
            <a:endParaRPr lang="en-US" dirty="0" smtClean="0"/>
          </a:p>
          <a:p>
            <a:r>
              <a:rPr lang="en-US" dirty="0" smtClean="0"/>
              <a:t>Some Clinton supporters didn’t initially support Obama after his nomination, even though they agreed on many policies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3446957" cy="257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Controversies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far from the first time there was a controversial election that got national attention</a:t>
            </a:r>
          </a:p>
          <a:p>
            <a:endParaRPr lang="en-US" dirty="0" smtClean="0"/>
          </a:p>
          <a:p>
            <a:r>
              <a:rPr lang="en-US" dirty="0" smtClean="0"/>
              <a:t>We will look at several examples from recent (and not so recent)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 Presidential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60960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 Gore vs. George W. Bush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There were two other candidates: Ralph Nader (Green Party) and Pat Buchanan (Reform Party)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result of the </a:t>
            </a:r>
            <a:r>
              <a:rPr lang="en-US" i="1" dirty="0" smtClean="0"/>
              <a:t>popular</a:t>
            </a:r>
            <a:r>
              <a:rPr lang="en-US" dirty="0" smtClean="0"/>
              <a:t> vote was:</a:t>
            </a:r>
          </a:p>
          <a:p>
            <a:pPr lvl="1"/>
            <a:r>
              <a:rPr lang="en-US" dirty="0" smtClean="0"/>
              <a:t>Gore 48.4%</a:t>
            </a:r>
          </a:p>
          <a:p>
            <a:pPr lvl="1"/>
            <a:r>
              <a:rPr lang="en-US" dirty="0" smtClean="0"/>
              <a:t>Bush 47.9%</a:t>
            </a:r>
          </a:p>
          <a:p>
            <a:pPr lvl="1"/>
            <a:r>
              <a:rPr lang="en-US" dirty="0" smtClean="0"/>
              <a:t>Nader 2.7%</a:t>
            </a:r>
          </a:p>
          <a:p>
            <a:pPr lvl="1"/>
            <a:r>
              <a:rPr lang="en-US" dirty="0" smtClean="0"/>
              <a:t>Buchanan 0.4%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05000"/>
            <a:ext cx="1524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0386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Controversy in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Even though Al Gore won the popular vote, George W. Bush won the electoral college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result of Florida was in dispute for several weeks, but eventually Florida’s electoral votes were given to Bush after the Supreme Court ordered a stop to recounts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official margin of victory for Bush in Florida was 537 votes, out of 5.8 million votes cast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1912 Presidential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4102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election in 2000 wasn’t the first time there had been a third-party “spoiler” in a national election</a:t>
            </a:r>
          </a:p>
          <a:p>
            <a:endParaRPr lang="en-US" dirty="0" smtClean="0"/>
          </a:p>
          <a:p>
            <a:r>
              <a:rPr lang="en-US" dirty="0" smtClean="0"/>
              <a:t>In 1912, after Theodore Roosevelt failed to get the Republican party nomination, he ran as a third-party candidate</a:t>
            </a:r>
          </a:p>
          <a:p>
            <a:endParaRPr lang="en-US" dirty="0" smtClean="0"/>
          </a:p>
          <a:p>
            <a:r>
              <a:rPr lang="en-US" dirty="0" smtClean="0"/>
              <a:t>This split the Republican vote, and Woodrow Wilson, the Democrat, won the election with only 42% of the popular vote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76400"/>
            <a:ext cx="1238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819400"/>
            <a:ext cx="1238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343400"/>
            <a:ext cx="1238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19800" y="1524000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Woodrow Wilson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2797076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Theodore</a:t>
            </a:r>
          </a:p>
          <a:p>
            <a:pPr algn="ctr"/>
            <a:r>
              <a:rPr lang="en-US" dirty="0" smtClean="0"/>
              <a:t>Roosevelt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4267200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William Howard Taft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131</TotalTime>
  <Words>958</Words>
  <Application>Microsoft Office PowerPoint</Application>
  <PresentationFormat>On-screen Show (4:3)</PresentationFormat>
  <Paragraphs>175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Section 2.1: Controversial Elections</vt:lpstr>
      <vt:lpstr>How do we choose the winner of an election?</vt:lpstr>
      <vt:lpstr>2008 Presidential Campaign</vt:lpstr>
      <vt:lpstr>Primaries</vt:lpstr>
      <vt:lpstr>Controversy</vt:lpstr>
      <vt:lpstr>Historical Controversies</vt:lpstr>
      <vt:lpstr>2000 Presidential Election</vt:lpstr>
      <vt:lpstr>Controversy in 2000</vt:lpstr>
      <vt:lpstr>1912 Presidential Election</vt:lpstr>
      <vt:lpstr>“Spoiler” Candidates</vt:lpstr>
      <vt:lpstr>1998 Minnesota Gubernatorial Election</vt:lpstr>
      <vt:lpstr>Why were these results controversial?</vt:lpstr>
      <vt:lpstr>NY 23rd Congressional District, 2009</vt:lpstr>
      <vt:lpstr>NY 23rd Congressional District, 2009</vt:lpstr>
      <vt:lpstr>NY 23rd Congressional District, 2009</vt:lpstr>
      <vt:lpstr>NY 23rd Congressional District, 2009</vt:lpstr>
      <vt:lpstr>How do we choose the winner of an election?</vt:lpstr>
      <vt:lpstr>How do we choose the winner of an election?</vt:lpstr>
      <vt:lpstr>Example</vt:lpstr>
      <vt:lpstr>Interpreting the Results</vt:lpstr>
      <vt:lpstr>Majority versus Plurality</vt:lpstr>
      <vt:lpstr>What’s wrong with plurality?</vt:lpstr>
      <vt:lpstr>What’s wrong with plurality?</vt:lpstr>
      <vt:lpstr>A Look Ahead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2.1: Controversial Elections</dc:title>
  <dc:creator/>
  <cp:lastModifiedBy>James</cp:lastModifiedBy>
  <cp:revision>20</cp:revision>
  <dcterms:created xsi:type="dcterms:W3CDTF">2006-08-16T00:00:00Z</dcterms:created>
  <dcterms:modified xsi:type="dcterms:W3CDTF">2010-09-27T00:39:40Z</dcterms:modified>
</cp:coreProperties>
</file>